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310" r:id="rId2"/>
    <p:sldId id="311" r:id="rId3"/>
    <p:sldId id="312" r:id="rId4"/>
    <p:sldId id="313" r:id="rId5"/>
    <p:sldId id="314" r:id="rId6"/>
    <p:sldId id="325" r:id="rId7"/>
    <p:sldId id="322" r:id="rId8"/>
    <p:sldId id="315" r:id="rId9"/>
    <p:sldId id="316" r:id="rId10"/>
    <p:sldId id="317" r:id="rId11"/>
    <p:sldId id="321" r:id="rId12"/>
    <p:sldId id="318" r:id="rId13"/>
    <p:sldId id="319" r:id="rId14"/>
    <p:sldId id="320" r:id="rId15"/>
    <p:sldId id="324" r:id="rId16"/>
    <p:sldId id="323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00" autoAdjust="0"/>
  </p:normalViewPr>
  <p:slideViewPr>
    <p:cSldViewPr snapToGrid="0">
      <p:cViewPr varScale="1">
        <p:scale>
          <a:sx n="76" d="100"/>
          <a:sy n="76" d="100"/>
        </p:scale>
        <p:origin x="-8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AEB196-E1B0-4DC9-B15F-87FF04ACE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4B720C-59A8-4A83-943C-479FEEDFDE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1.jpg"/>
          <p:cNvPicPr>
            <a:picLocks noChangeAspect="1"/>
          </p:cNvPicPr>
          <p:nvPr userDrawn="1"/>
        </p:nvPicPr>
        <p:blipFill>
          <a:blip r:embed="rId2"/>
          <a:srcRect b="34669"/>
          <a:stretch>
            <a:fillRect/>
          </a:stretch>
        </p:blipFill>
        <p:spPr bwMode="auto">
          <a:xfrm>
            <a:off x="1389063" y="0"/>
            <a:ext cx="787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5C35A3A9-0BAA-4A8C-97E1-FD9A5412B7B8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pic>
        <p:nvPicPr>
          <p:cNvPr id="6" name="Picture 8" descr="logoss08_portrait.jpg"/>
          <p:cNvPicPr>
            <a:picLocks noChangeAspect="1"/>
          </p:cNvPicPr>
          <p:nvPr userDrawn="1"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14049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RU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025" y="5902325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18510" y="3779838"/>
            <a:ext cx="6889687" cy="1081087"/>
          </a:xfrm>
        </p:spPr>
        <p:txBody>
          <a:bodyPr anchor="b"/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163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27563" y="4832350"/>
            <a:ext cx="6889688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566738"/>
            <a:ext cx="2130425" cy="523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66738"/>
            <a:ext cx="6242050" cy="523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200" b="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ChangeArrowheads="1"/>
          </p:cNvSpPr>
          <p:nvPr/>
        </p:nvSpPr>
        <p:spPr bwMode="auto">
          <a:xfrm flipH="1">
            <a:off x="0" y="1052513"/>
            <a:ext cx="9144000" cy="580548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ZA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55D81637-F3CD-4D01-BF8B-1B73A3E7F30B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6673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79419"/>
            <a:ext cx="7315200" cy="1113905"/>
          </a:xfrm>
        </p:spPr>
        <p:txBody>
          <a:bodyPr/>
          <a:lstStyle/>
          <a:p>
            <a:pPr algn="ctr"/>
            <a:r>
              <a:rPr lang="en-ZA" dirty="0" smtClean="0"/>
              <a:t>Consolidation of the JAIN SIP Applet Phone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683" y="3643314"/>
            <a:ext cx="6400800" cy="1752600"/>
          </a:xfrm>
        </p:spPr>
        <p:txBody>
          <a:bodyPr/>
          <a:lstStyle/>
          <a:p>
            <a:pPr algn="ctr"/>
            <a:r>
              <a:rPr lang="en-ZA" dirty="0" err="1" smtClean="0"/>
              <a:t>Muswera</a:t>
            </a:r>
            <a:r>
              <a:rPr lang="en-ZA" dirty="0" smtClean="0"/>
              <a:t> Walter</a:t>
            </a:r>
          </a:p>
          <a:p>
            <a:pPr algn="ctr"/>
            <a:r>
              <a:rPr lang="en-ZA" dirty="0" smtClean="0"/>
              <a:t>Supervisor: Prof Alfredo </a:t>
            </a:r>
            <a:r>
              <a:rPr lang="en-ZA" dirty="0" err="1" smtClean="0"/>
              <a:t>Terzoli</a:t>
            </a:r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Aims of the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Investigate whether there are alternate media APIs available to replace JMF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Addition of new SIP features into the client through SIP Extensions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Inclusion of XCAP protocol into the client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Code clean up</a:t>
            </a:r>
          </a:p>
          <a:p>
            <a:endParaRPr lang="en-US" sz="3000" dirty="0" smtClean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Aims of the Research (1)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unified client for application testing to researchers in the Convergence Group</a:t>
            </a:r>
          </a:p>
          <a:p>
            <a:r>
              <a:rPr lang="en-US" dirty="0" smtClean="0"/>
              <a:t>Provide a </a:t>
            </a:r>
            <a:r>
              <a:rPr lang="en-US" b="1" dirty="0" smtClean="0"/>
              <a:t>cross platform </a:t>
            </a:r>
            <a:r>
              <a:rPr lang="en-US" dirty="0" smtClean="0"/>
              <a:t>client that uses open standards</a:t>
            </a:r>
          </a:p>
          <a:p>
            <a:endParaRPr lang="en-US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Test functionality and support of new media APIs and then integrating the most appropriate into the client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G</a:t>
            </a:r>
            <a:r>
              <a:rPr lang="en-US" sz="2600" dirty="0" smtClean="0"/>
              <a:t>ather a comprehensive list of requirements from Convergence </a:t>
            </a:r>
            <a:r>
              <a:rPr lang="en-US" sz="2600" dirty="0"/>
              <a:t>G</a:t>
            </a:r>
            <a:r>
              <a:rPr lang="en-US" sz="2600" dirty="0" smtClean="0"/>
              <a:t>roup Researchers and incrementally add functionality to the client.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Test the client</a:t>
            </a:r>
            <a:r>
              <a:rPr lang="en-US" sz="2600" dirty="0"/>
              <a:t> </a:t>
            </a:r>
            <a:r>
              <a:rPr lang="en-US" sz="2600" dirty="0" smtClean="0"/>
              <a:t>for compatibility </a:t>
            </a:r>
            <a:r>
              <a:rPr lang="en-US" sz="2600" dirty="0"/>
              <a:t>with different </a:t>
            </a:r>
            <a:r>
              <a:rPr lang="en-US" sz="2600" dirty="0" smtClean="0"/>
              <a:t> SIP servers </a:t>
            </a:r>
            <a:r>
              <a:rPr lang="en-US" sz="2600" dirty="0"/>
              <a:t>(</a:t>
            </a:r>
            <a:r>
              <a:rPr lang="en-US" sz="2600" dirty="0" err="1"/>
              <a:t>Kamailio</a:t>
            </a:r>
            <a:r>
              <a:rPr lang="en-US" sz="2600" dirty="0"/>
              <a:t>, Asterisk, </a:t>
            </a:r>
            <a:r>
              <a:rPr lang="en-US" sz="2600" dirty="0" err="1"/>
              <a:t>Mobicents</a:t>
            </a:r>
            <a:r>
              <a:rPr lang="en-US" sz="2600" dirty="0"/>
              <a:t> etc).</a:t>
            </a:r>
            <a:endParaRPr lang="en-ZA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19" y="598515"/>
            <a:ext cx="8229600" cy="448887"/>
          </a:xfrm>
        </p:spPr>
        <p:txBody>
          <a:bodyPr/>
          <a:lstStyle/>
          <a:p>
            <a:r>
              <a:rPr lang="en-ZA" dirty="0" smtClean="0"/>
              <a:t>Current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sz="2800" dirty="0" smtClean="0"/>
              <a:t>Investigating </a:t>
            </a:r>
            <a:r>
              <a:rPr lang="en-US" sz="2800" dirty="0" smtClean="0"/>
              <a:t>alternative open source </a:t>
            </a:r>
            <a:r>
              <a:rPr lang="en-ZA" sz="2800" dirty="0" smtClean="0"/>
              <a:t>media APIs to the JMF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Among the </a:t>
            </a:r>
            <a:r>
              <a:rPr lang="en-US" sz="2800" dirty="0"/>
              <a:t>projects </a:t>
            </a:r>
            <a:r>
              <a:rPr lang="en-US" sz="2800" dirty="0" smtClean="0"/>
              <a:t>being investigated there </a:t>
            </a:r>
            <a:r>
              <a:rPr lang="en-US" sz="2800" dirty="0"/>
              <a:t>are a variety of </a:t>
            </a:r>
            <a:r>
              <a:rPr lang="en-US" sz="2800" dirty="0" smtClean="0"/>
              <a:t>implementations building on top of JMF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FMJ is a </a:t>
            </a:r>
            <a:r>
              <a:rPr lang="en-US" sz="2600" dirty="0"/>
              <a:t>new open source project which was started to implement and extend </a:t>
            </a:r>
            <a:r>
              <a:rPr lang="en-US" sz="2600" dirty="0" smtClean="0"/>
              <a:t>JMF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+	FMJ </a:t>
            </a:r>
            <a:r>
              <a:rPr lang="en-US" dirty="0"/>
              <a:t>is </a:t>
            </a:r>
            <a:r>
              <a:rPr lang="en-US" dirty="0" smtClean="0"/>
              <a:t>API compatible </a:t>
            </a:r>
            <a:r>
              <a:rPr lang="en-US" dirty="0"/>
              <a:t>with latest </a:t>
            </a:r>
            <a:r>
              <a:rPr lang="en-US" dirty="0" smtClean="0"/>
              <a:t>JMF - one can use </a:t>
            </a:r>
            <a:r>
              <a:rPr lang="en-US" dirty="0"/>
              <a:t>existing JMF codes and run </a:t>
            </a:r>
            <a:r>
              <a:rPr lang="en-US" dirty="0" smtClean="0"/>
              <a:t>apps.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dirty="0" smtClean="0"/>
              <a:t>several </a:t>
            </a:r>
            <a:r>
              <a:rPr lang="en-US" dirty="0"/>
              <a:t>areas of the project </a:t>
            </a:r>
            <a:r>
              <a:rPr lang="en-US" dirty="0" smtClean="0"/>
              <a:t>under development - need to </a:t>
            </a:r>
            <a:r>
              <a:rPr lang="en-US" dirty="0"/>
              <a:t>find </a:t>
            </a:r>
            <a:r>
              <a:rPr lang="en-US" dirty="0" smtClean="0"/>
              <a:t>workarounds existing </a:t>
            </a:r>
            <a:r>
              <a:rPr lang="en-US" dirty="0"/>
              <a:t>JMF codes do not </a:t>
            </a:r>
            <a:r>
              <a:rPr lang="en-US" dirty="0" smtClean="0"/>
              <a:t>work</a:t>
            </a:r>
          </a:p>
          <a:p>
            <a:pPr lvl="1"/>
            <a:endParaRPr lang="en-ZA" dirty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Work (1)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173191"/>
            <a:ext cx="8524875" cy="5368925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/>
              <a:t>Gstreamer</a:t>
            </a:r>
            <a:endParaRPr lang="en-US" sz="2400" dirty="0" smtClean="0"/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dirty="0" smtClean="0"/>
              <a:t>framework for creating streaming media applications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dirty="0" smtClean="0">
                <a:solidFill>
                  <a:schemeClr val="tx1"/>
                </a:solidFill>
                <a:latin typeface="+mn-lt"/>
                <a:cs typeface="+mn-cs"/>
              </a:rPr>
              <a:t>based on </a:t>
            </a:r>
            <a:r>
              <a:rPr lang="en-ZA" dirty="0" err="1" smtClean="0">
                <a:solidFill>
                  <a:schemeClr val="tx1"/>
                </a:solidFill>
                <a:latin typeface="+mn-lt"/>
                <a:cs typeface="+mn-cs"/>
              </a:rPr>
              <a:t>plugins</a:t>
            </a:r>
            <a:r>
              <a:rPr lang="en-ZA" dirty="0" smtClean="0">
                <a:solidFill>
                  <a:schemeClr val="tx1"/>
                </a:solidFill>
                <a:latin typeface="+mn-lt"/>
                <a:cs typeface="+mn-cs"/>
              </a:rPr>
              <a:t> that provide the various </a:t>
            </a:r>
            <a:r>
              <a:rPr lang="en-ZA" dirty="0" err="1" smtClean="0">
                <a:solidFill>
                  <a:schemeClr val="tx1"/>
                </a:solidFill>
                <a:latin typeface="+mn-lt"/>
                <a:cs typeface="+mn-cs"/>
              </a:rPr>
              <a:t>codecs</a:t>
            </a:r>
            <a:r>
              <a:rPr lang="en-ZA" dirty="0" smtClean="0">
                <a:solidFill>
                  <a:schemeClr val="tx1"/>
                </a:solidFill>
                <a:latin typeface="+mn-lt"/>
                <a:cs typeface="+mn-cs"/>
              </a:rPr>
              <a:t> and other functionality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dirty="0" err="1" smtClean="0">
                <a:solidFill>
                  <a:schemeClr val="tx1"/>
                </a:solidFill>
                <a:latin typeface="+mn-lt"/>
                <a:cs typeface="+mn-cs"/>
              </a:rPr>
              <a:t>plugins</a:t>
            </a:r>
            <a:r>
              <a:rPr lang="en-ZA" dirty="0" smtClean="0">
                <a:solidFill>
                  <a:schemeClr val="tx1"/>
                </a:solidFill>
                <a:latin typeface="+mn-lt"/>
                <a:cs typeface="+mn-cs"/>
              </a:rPr>
              <a:t> can be linked and arranged in a pipeline -makes it possible to write any type of streaming multimedia application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Work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180975">
              <a:buFont typeface="Arial" pitchFamily="34" charset="0"/>
              <a:buChar char="–"/>
            </a:pPr>
            <a:r>
              <a:rPr lang="en-US" sz="2600" dirty="0" err="1" smtClean="0"/>
              <a:t>GStreamer</a:t>
            </a:r>
            <a:r>
              <a:rPr lang="en-US" sz="2600" dirty="0" smtClean="0"/>
              <a:t>-Java</a:t>
            </a:r>
            <a:endParaRPr lang="en-ZA" sz="2600" dirty="0" smtClean="0"/>
          </a:p>
          <a:p>
            <a:pPr marL="723900" lvl="3" indent="-180975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latin typeface="+mn-lt"/>
                <a:cs typeface="+mn-cs"/>
              </a:rPr>
              <a:t>a java interface to the </a:t>
            </a:r>
            <a:r>
              <a:rPr lang="en-ZA" sz="2400" dirty="0" err="1" smtClean="0">
                <a:solidFill>
                  <a:schemeClr val="tx1"/>
                </a:solidFill>
                <a:latin typeface="+mn-lt"/>
                <a:cs typeface="+mn-cs"/>
              </a:rPr>
              <a:t>gstreamer</a:t>
            </a:r>
            <a:r>
              <a:rPr lang="en-ZA" sz="2400" dirty="0" smtClean="0">
                <a:solidFill>
                  <a:schemeClr val="tx1"/>
                </a:solidFill>
                <a:latin typeface="+mn-lt"/>
                <a:cs typeface="+mn-cs"/>
              </a:rPr>
              <a:t> framework</a:t>
            </a:r>
          </a:p>
          <a:p>
            <a:pPr marL="723900" lvl="3" indent="-180975">
              <a:buFont typeface="Arial" pitchFamily="34" charset="0"/>
              <a:buChar char="•"/>
            </a:pPr>
            <a:r>
              <a:rPr lang="en-US" sz="2400" dirty="0" smtClean="0"/>
              <a:t>Uses </a:t>
            </a:r>
            <a:r>
              <a:rPr lang="en-US" sz="2400" dirty="0" err="1" smtClean="0"/>
              <a:t>jna</a:t>
            </a:r>
            <a:r>
              <a:rPr lang="en-US" sz="2400" dirty="0" smtClean="0"/>
              <a:t> to access </a:t>
            </a:r>
            <a:r>
              <a:rPr lang="en-US" sz="2400" dirty="0" err="1" smtClean="0"/>
              <a:t>gstreamer</a:t>
            </a:r>
            <a:r>
              <a:rPr lang="en-US" sz="2400" dirty="0" smtClean="0"/>
              <a:t> functionality</a:t>
            </a:r>
          </a:p>
          <a:p>
            <a:pPr marL="723900" lvl="3" indent="-180975">
              <a:buFont typeface="Arial" pitchFamily="34" charset="0"/>
              <a:buChar char="•"/>
            </a:pPr>
            <a:r>
              <a:rPr lang="en-US" sz="2400" dirty="0" smtClean="0"/>
              <a:t>Still under development</a:t>
            </a:r>
          </a:p>
          <a:p>
            <a:pPr marL="723900" lvl="3" indent="-180975">
              <a:buFont typeface="Arial" pitchFamily="34" charset="0"/>
              <a:buChar char="•"/>
            </a:pPr>
            <a:r>
              <a:rPr lang="en-ZA" sz="2400" dirty="0" err="1" smtClean="0">
                <a:solidFill>
                  <a:schemeClr val="tx1"/>
                </a:solidFill>
                <a:latin typeface="+mn-lt"/>
                <a:cs typeface="+mn-cs"/>
              </a:rPr>
              <a:t>gstreamer</a:t>
            </a:r>
            <a:r>
              <a:rPr lang="en-ZA" sz="2400" dirty="0" smtClean="0">
                <a:solidFill>
                  <a:schemeClr val="tx1"/>
                </a:solidFill>
                <a:latin typeface="+mn-lt"/>
                <a:cs typeface="+mn-cs"/>
              </a:rPr>
              <a:t> itself, and these </a:t>
            </a:r>
            <a:r>
              <a:rPr lang="en-ZA" sz="2400" dirty="0" smtClean="0">
                <a:solidFill>
                  <a:schemeClr val="tx1"/>
                </a:solidFill>
                <a:latin typeface="+mn-lt"/>
                <a:cs typeface="+mn-cs"/>
              </a:rPr>
              <a:t>java bindings </a:t>
            </a:r>
            <a:r>
              <a:rPr lang="en-ZA" sz="2400" dirty="0" smtClean="0">
                <a:solidFill>
                  <a:schemeClr val="tx1"/>
                </a:solidFill>
                <a:latin typeface="+mn-lt"/>
                <a:cs typeface="+mn-cs"/>
              </a:rPr>
              <a:t>are portable across operating systems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Work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FFMPEG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JFFMPEG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?????</a:t>
            </a:r>
            <a:br>
              <a:rPr lang="en-ZA" dirty="0" smtClean="0"/>
            </a:br>
            <a:endParaRPr lang="en-ZA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81" y="482139"/>
            <a:ext cx="8229600" cy="565265"/>
          </a:xfrm>
        </p:spPr>
        <p:txBody>
          <a:bodyPr/>
          <a:lstStyle/>
          <a:p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578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Convergence </a:t>
            </a:r>
            <a:r>
              <a:rPr lang="en-US" sz="2600" dirty="0"/>
              <a:t>Research </a:t>
            </a:r>
            <a:r>
              <a:rPr lang="en-US" sz="2600" dirty="0" smtClean="0"/>
              <a:t>Group - </a:t>
            </a:r>
            <a:r>
              <a:rPr lang="en-US" sz="2600" dirty="0"/>
              <a:t>mainly concerned with current trends in the move towards converged service platforms for </a:t>
            </a:r>
            <a:r>
              <a:rPr lang="en-US" sz="2600" dirty="0" smtClean="0"/>
              <a:t>NGN and </a:t>
            </a:r>
            <a:r>
              <a:rPr lang="en-US" sz="2600" dirty="0"/>
              <a:t>the </a:t>
            </a:r>
            <a:r>
              <a:rPr lang="en-US" sz="2600" dirty="0" smtClean="0"/>
              <a:t>Internet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Research covers </a:t>
            </a:r>
            <a:r>
              <a:rPr lang="en-US" sz="2600" dirty="0"/>
              <a:t>areas such as </a:t>
            </a:r>
            <a:r>
              <a:rPr lang="en-US" sz="2600" dirty="0" smtClean="0"/>
              <a:t>service </a:t>
            </a:r>
            <a:r>
              <a:rPr lang="en-US" sz="2600" dirty="0"/>
              <a:t>orchestration</a:t>
            </a:r>
            <a:r>
              <a:rPr lang="en-US" sz="2600" dirty="0" smtClean="0"/>
              <a:t>, policy frameworks for service development, development of toolkits </a:t>
            </a:r>
            <a:r>
              <a:rPr lang="en-US" sz="2600" dirty="0"/>
              <a:t>for </a:t>
            </a:r>
            <a:r>
              <a:rPr lang="en-US" sz="2600" dirty="0" smtClean="0"/>
              <a:t>services such as IPTV, LBS and </a:t>
            </a:r>
            <a:r>
              <a:rPr lang="en-US" sz="2600" dirty="0" err="1" smtClean="0"/>
              <a:t>VoD</a:t>
            </a:r>
            <a:r>
              <a:rPr lang="en-US" sz="2600" dirty="0" smtClean="0"/>
              <a:t> using </a:t>
            </a:r>
            <a:r>
              <a:rPr lang="en-US" sz="2600" dirty="0"/>
              <a:t>open standards. 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These projects </a:t>
            </a:r>
            <a:r>
              <a:rPr lang="en-US" sz="2600" dirty="0" smtClean="0"/>
              <a:t>rely </a:t>
            </a:r>
            <a:r>
              <a:rPr lang="en-US" sz="2600" dirty="0"/>
              <a:t>heavily on client software for proper testing and evaluation.</a:t>
            </a:r>
            <a:endParaRPr lang="en-ZA" sz="26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6186" t="6838" r="16186" b="4843"/>
          <a:stretch>
            <a:fillRect/>
          </a:stretch>
        </p:blipFill>
        <p:spPr bwMode="auto">
          <a:xfrm>
            <a:off x="0" y="1080654"/>
            <a:ext cx="9144000" cy="5777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90854" y="5857868"/>
            <a:ext cx="1643074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237588" y="602123"/>
            <a:ext cx="2927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200" dirty="0" smtClean="0">
                <a:solidFill>
                  <a:schemeClr val="bg1"/>
                </a:solidFill>
              </a:rPr>
              <a:t>Convergence </a:t>
            </a:r>
            <a:r>
              <a:rPr lang="en-ZA" sz="2200" dirty="0" err="1" smtClean="0">
                <a:solidFill>
                  <a:schemeClr val="bg1"/>
                </a:solidFill>
              </a:rPr>
              <a:t>Testbed</a:t>
            </a:r>
            <a:endParaRPr lang="en-ZA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70" y="546799"/>
            <a:ext cx="8229600" cy="500605"/>
          </a:xfrm>
        </p:spPr>
        <p:txBody>
          <a:bodyPr/>
          <a:lstStyle/>
          <a:p>
            <a:r>
              <a:rPr lang="en-ZA" dirty="0" smtClean="0"/>
              <a:t>Problem Statement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50"/>
            <a:ext cx="8229600" cy="47149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Several free and open source clients are currently in </a:t>
            </a:r>
            <a:r>
              <a:rPr lang="en-US" sz="2800" dirty="0" smtClean="0"/>
              <a:t>use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Twinkle</a:t>
            </a:r>
            <a:endParaRPr lang="en-ZA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err="1" smtClean="0"/>
              <a:t>Ekiga</a:t>
            </a:r>
            <a:endParaRPr lang="en-ZA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err="1" smtClean="0"/>
              <a:t>ExpressTalk</a:t>
            </a:r>
            <a:endParaRPr lang="en-ZA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err="1" smtClean="0"/>
              <a:t>Linphone</a:t>
            </a:r>
            <a:endParaRPr lang="en-ZA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 SIP Communicator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no </a:t>
            </a:r>
            <a:r>
              <a:rPr lang="en-US" sz="2800" dirty="0"/>
              <a:t>single client </a:t>
            </a:r>
            <a:r>
              <a:rPr lang="en-US" sz="2800" dirty="0" smtClean="0"/>
              <a:t>provides </a:t>
            </a:r>
            <a:r>
              <a:rPr lang="en-US" sz="2800" dirty="0"/>
              <a:t>researchers with all the required </a:t>
            </a:r>
            <a:r>
              <a:rPr lang="en-US" sz="2800" dirty="0" smtClean="0"/>
              <a:t>features - making testing difficult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0400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Problem Statement (1)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JSAP is an open source project which is currently being managed by one of the team members.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It possesses some of the basic features (voice and text IM) which are required, but is in need of several extensions in order to realize full consolidation</a:t>
            </a:r>
            <a:endParaRPr lang="en-Z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JSAP Architecture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712"/>
            <a:ext cx="9143999" cy="5793288"/>
          </a:xfrm>
        </p:spPr>
        <p:txBody>
          <a:bodyPr/>
          <a:lstStyle/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The JAIN SIP Applet </a:t>
            </a:r>
            <a:r>
              <a:rPr lang="en-ZA" dirty="0" smtClean="0"/>
              <a:t>Phone Interface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5" descr="C:\Share\Screenshot-NIST Messeng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4335" y="1654968"/>
            <a:ext cx="3874770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Problem Statement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109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V</a:t>
            </a:r>
            <a:r>
              <a:rPr lang="en-US" sz="2600" dirty="0" smtClean="0"/>
              <a:t>ideo implementation in the JSAP is not fully functional and requires attention.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Video capture - an issue in </a:t>
            </a:r>
            <a:r>
              <a:rPr lang="en-US" sz="2400" dirty="0" err="1" smtClean="0"/>
              <a:t>Ubuntu</a:t>
            </a:r>
            <a:r>
              <a:rPr lang="en-US" sz="2400" dirty="0" smtClean="0"/>
              <a:t> with JMF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</a:t>
            </a:r>
            <a:r>
              <a:rPr lang="en-US" sz="2800" dirty="0" smtClean="0"/>
              <a:t>urrent media API (JMF) used in the JSAP lacks support for some of the major </a:t>
            </a:r>
            <a:r>
              <a:rPr lang="en-US" sz="2800" dirty="0" err="1" smtClean="0"/>
              <a:t>codecs</a:t>
            </a:r>
            <a:r>
              <a:rPr lang="en-US" sz="2800" dirty="0" smtClean="0"/>
              <a:t> e.g. MPEG 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No XCAP support in JSAP</a:t>
            </a:r>
          </a:p>
          <a:p>
            <a:pPr>
              <a:buNone/>
            </a:pPr>
            <a:r>
              <a:rPr lang="en-ZA" dirty="0" smtClean="0"/>
              <a:t>                                        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Problem Statement (3)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Bugs have also been identified in the JSAP which require attention. </a:t>
            </a:r>
          </a:p>
          <a:p>
            <a:pPr lvl="1"/>
            <a:r>
              <a:rPr lang="en-US" sz="2400" dirty="0" smtClean="0"/>
              <a:t>Server responses have not been handled thus resulting in undesired client behavior. </a:t>
            </a:r>
            <a:endParaRPr lang="en-ZA" sz="2400" dirty="0" smtClean="0"/>
          </a:p>
          <a:p>
            <a:pPr lvl="1"/>
            <a:r>
              <a:rPr lang="en-US" sz="2400" dirty="0" smtClean="0"/>
              <a:t>Client keeps requesting the user for details after registration  has expired. </a:t>
            </a:r>
          </a:p>
          <a:p>
            <a:pPr lvl="1"/>
            <a:r>
              <a:rPr lang="en-US" sz="2400" dirty="0" smtClean="0"/>
              <a:t>User credentials need secure storage.</a:t>
            </a:r>
            <a:endParaRPr lang="en-ZA" sz="2400" dirty="0" smtClean="0"/>
          </a:p>
          <a:p>
            <a:pPr lvl="1"/>
            <a:r>
              <a:rPr lang="en-US" sz="2400" dirty="0" smtClean="0"/>
              <a:t>Duration  for  which user registration credentials are valid (session </a:t>
            </a:r>
            <a:r>
              <a:rPr lang="en-US" sz="2400" dirty="0" err="1" smtClean="0"/>
              <a:t>vs</a:t>
            </a:r>
            <a:r>
              <a:rPr lang="en-US" sz="2400" dirty="0" smtClean="0"/>
              <a:t> application requests their removal)</a:t>
            </a:r>
            <a:endParaRPr lang="en-US" sz="2200" dirty="0" smtClean="0"/>
          </a:p>
          <a:p>
            <a:endParaRPr lang="en-US" dirty="0" smtClean="0"/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vergance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Convergance</Template>
  <TotalTime>1472</TotalTime>
  <Words>543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Convergance</vt:lpstr>
      <vt:lpstr>Consolidation of the JAIN SIP Applet Phone</vt:lpstr>
      <vt:lpstr>Overview</vt:lpstr>
      <vt:lpstr>Slide 3</vt:lpstr>
      <vt:lpstr>Problem Statement</vt:lpstr>
      <vt:lpstr>Problem Statement (1)</vt:lpstr>
      <vt:lpstr>JSAP Architecture</vt:lpstr>
      <vt:lpstr> The JAIN SIP Applet Phone Interface </vt:lpstr>
      <vt:lpstr>Problem Statement (2)</vt:lpstr>
      <vt:lpstr>Problem Statement (3)</vt:lpstr>
      <vt:lpstr>Aims of the Research</vt:lpstr>
      <vt:lpstr>Aims of the Research (1)</vt:lpstr>
      <vt:lpstr>Approach</vt:lpstr>
      <vt:lpstr>Current Work</vt:lpstr>
      <vt:lpstr>Current Work (1)</vt:lpstr>
      <vt:lpstr>Current Work (2)</vt:lpstr>
      <vt:lpstr>Current Work (2)</vt:lpstr>
      <vt:lpstr>Questions ????? </vt:lpstr>
    </vt:vector>
  </TitlesOfParts>
  <Company>Rhodes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Computer Science &amp; Information Systems</dc:creator>
  <dc:description>PresentationLoad.com</dc:description>
  <cp:lastModifiedBy>g09m3278</cp:lastModifiedBy>
  <cp:revision>140</cp:revision>
  <dcterms:created xsi:type="dcterms:W3CDTF">2008-08-25T12:37:08Z</dcterms:created>
  <dcterms:modified xsi:type="dcterms:W3CDTF">2010-05-17T17:06:15Z</dcterms:modified>
</cp:coreProperties>
</file>